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7"/>
  </p:notesMasterIdLst>
  <p:sldIdLst>
    <p:sldId id="256" r:id="rId2"/>
    <p:sldId id="276" r:id="rId3"/>
    <p:sldId id="277" r:id="rId4"/>
    <p:sldId id="272" r:id="rId5"/>
    <p:sldId id="278" r:id="rId6"/>
    <p:sldId id="257" r:id="rId7"/>
    <p:sldId id="281" r:id="rId8"/>
    <p:sldId id="339" r:id="rId9"/>
    <p:sldId id="336" r:id="rId10"/>
    <p:sldId id="347" r:id="rId11"/>
    <p:sldId id="351" r:id="rId12"/>
    <p:sldId id="355" r:id="rId13"/>
    <p:sldId id="356" r:id="rId14"/>
    <p:sldId id="348" r:id="rId15"/>
    <p:sldId id="352" r:id="rId16"/>
    <p:sldId id="357" r:id="rId17"/>
    <p:sldId id="358" r:id="rId18"/>
    <p:sldId id="350" r:id="rId19"/>
    <p:sldId id="349" r:id="rId20"/>
    <p:sldId id="353" r:id="rId21"/>
    <p:sldId id="354" r:id="rId22"/>
    <p:sldId id="331" r:id="rId23"/>
    <p:sldId id="270" r:id="rId24"/>
    <p:sldId id="326" r:id="rId25"/>
    <p:sldId id="364" r:id="rId26"/>
    <p:sldId id="360" r:id="rId27"/>
    <p:sldId id="359" r:id="rId28"/>
    <p:sldId id="378" r:id="rId29"/>
    <p:sldId id="365" r:id="rId30"/>
    <p:sldId id="362" r:id="rId31"/>
    <p:sldId id="363" r:id="rId32"/>
    <p:sldId id="367" r:id="rId33"/>
    <p:sldId id="368" r:id="rId34"/>
    <p:sldId id="377" r:id="rId35"/>
    <p:sldId id="372" r:id="rId36"/>
    <p:sldId id="375" r:id="rId37"/>
    <p:sldId id="376" r:id="rId38"/>
    <p:sldId id="322" r:id="rId39"/>
    <p:sldId id="379" r:id="rId40"/>
    <p:sldId id="381" r:id="rId41"/>
    <p:sldId id="380" r:id="rId42"/>
    <p:sldId id="394" r:id="rId43"/>
    <p:sldId id="398" r:id="rId44"/>
    <p:sldId id="473" r:id="rId45"/>
    <p:sldId id="395" r:id="rId46"/>
    <p:sldId id="454" r:id="rId47"/>
    <p:sldId id="396" r:id="rId48"/>
    <p:sldId id="405" r:id="rId49"/>
    <p:sldId id="400" r:id="rId50"/>
    <p:sldId id="457" r:id="rId51"/>
    <p:sldId id="402" r:id="rId52"/>
    <p:sldId id="456" r:id="rId53"/>
    <p:sldId id="404" r:id="rId54"/>
    <p:sldId id="455" r:id="rId55"/>
    <p:sldId id="449" r:id="rId56"/>
    <p:sldId id="382" r:id="rId57"/>
    <p:sldId id="383" r:id="rId58"/>
    <p:sldId id="384" r:id="rId59"/>
    <p:sldId id="406" r:id="rId60"/>
    <p:sldId id="409" r:id="rId61"/>
    <p:sldId id="418" r:id="rId62"/>
    <p:sldId id="458" r:id="rId63"/>
    <p:sldId id="412" r:id="rId64"/>
    <p:sldId id="459" r:id="rId65"/>
    <p:sldId id="414" r:id="rId66"/>
    <p:sldId id="417" r:id="rId67"/>
    <p:sldId id="416" r:id="rId68"/>
    <p:sldId id="460" r:id="rId69"/>
    <p:sldId id="450" r:id="rId70"/>
    <p:sldId id="385" r:id="rId71"/>
    <p:sldId id="386" r:id="rId72"/>
    <p:sldId id="387" r:id="rId73"/>
    <p:sldId id="419" r:id="rId74"/>
    <p:sldId id="461" r:id="rId75"/>
    <p:sldId id="421" r:id="rId76"/>
    <p:sldId id="422" r:id="rId77"/>
    <p:sldId id="423" r:id="rId78"/>
    <p:sldId id="462" r:id="rId79"/>
    <p:sldId id="429" r:id="rId80"/>
    <p:sldId id="440" r:id="rId81"/>
    <p:sldId id="451" r:id="rId82"/>
    <p:sldId id="388" r:id="rId83"/>
    <p:sldId id="389" r:id="rId84"/>
    <p:sldId id="390" r:id="rId85"/>
    <p:sldId id="433" r:id="rId86"/>
    <p:sldId id="435" r:id="rId87"/>
    <p:sldId id="434" r:id="rId88"/>
    <p:sldId id="463" r:id="rId89"/>
    <p:sldId id="441" r:id="rId90"/>
    <p:sldId id="464" r:id="rId91"/>
    <p:sldId id="436" r:id="rId92"/>
    <p:sldId id="465" r:id="rId93"/>
    <p:sldId id="437" r:id="rId94"/>
    <p:sldId id="466" r:id="rId95"/>
    <p:sldId id="438" r:id="rId96"/>
    <p:sldId id="467" r:id="rId97"/>
    <p:sldId id="439" r:id="rId98"/>
    <p:sldId id="447" r:id="rId99"/>
    <p:sldId id="452" r:id="rId100"/>
    <p:sldId id="391" r:id="rId101"/>
    <p:sldId id="392" r:id="rId102"/>
    <p:sldId id="393" r:id="rId103"/>
    <p:sldId id="442" r:id="rId104"/>
    <p:sldId id="468" r:id="rId105"/>
    <p:sldId id="443" r:id="rId106"/>
    <p:sldId id="444" r:id="rId107"/>
    <p:sldId id="445" r:id="rId108"/>
    <p:sldId id="469" r:id="rId109"/>
    <p:sldId id="446" r:id="rId110"/>
    <p:sldId id="470" r:id="rId111"/>
    <p:sldId id="448" r:id="rId112"/>
    <p:sldId id="471" r:id="rId113"/>
    <p:sldId id="335" r:id="rId114"/>
    <p:sldId id="321" r:id="rId115"/>
    <p:sldId id="28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74014"/>
  </p:normalViewPr>
  <p:slideViewPr>
    <p:cSldViewPr snapToGrid="0" snapToObjects="1">
      <p:cViewPr varScale="1">
        <p:scale>
          <a:sx n="93" d="100"/>
          <a:sy n="93" d="100"/>
        </p:scale>
        <p:origin x="1944"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plus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step-by-step directions that explain how to get started.</a:t>
            </a:r>
          </a:p>
          <a:p>
            <a:pPr marL="171450" lvl="0" indent="-171450">
              <a:buFont typeface="Arial" panose="020B0604020202020204" pitchFamily="34" charset="0"/>
              <a:buChar char="•"/>
            </a:pPr>
            <a:r>
              <a:rPr lang="en-US"/>
              <a:t>Now </a:t>
            </a:r>
            <a:r>
              <a:rPr lang="en-US" dirty="0"/>
              <a:t>we can go through some fundamentals so we can get to doing actual </a:t>
            </a:r>
            <a:r>
              <a:rPr lang="en-US" i="1" dirty="0"/>
              <a:t>stuff</a:t>
            </a:r>
            <a:r>
              <a:rPr lang="en-US" i="0" dirty="0"/>
              <a:t> with REST APIs.</a:t>
            </a:r>
          </a:p>
          <a:p>
            <a:pPr marL="171450" lvl="0"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with Meraki's API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Once we get a response back to our request from the server, we need to do something with it so let’s take a look at what ends up getting assigned to this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 a JSON format.</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There's also one more thing we have to do when we send the request.</a:t>
            </a:r>
          </a:p>
          <a:p>
            <a:pPr marL="171450" indent="-171450">
              <a:buFont typeface="Arial" panose="020B0604020202020204" pitchFamily="34" charset="0"/>
              <a:buChar char="•"/>
            </a:pPr>
            <a:r>
              <a:rPr lang="en-US" b="0" i="0" dirty="0"/>
              <a:t>We set our URL variable to the DNAC token service endpoint, specified by DNAC's API documentation.</a:t>
            </a:r>
          </a:p>
          <a:p>
            <a:pPr marL="171450" indent="-171450">
              <a:buFont typeface="Arial" panose="020B0604020202020204" pitchFamily="34" charset="0"/>
              <a:buChar char="•"/>
            </a:pPr>
            <a:r>
              <a:rPr lang="en-US" b="0" i="0" dirty="0"/>
              <a:t>Then we setup our authentication.</a:t>
            </a:r>
          </a:p>
          <a:p>
            <a:pPr marL="628650" lvl="1" indent="-171450">
              <a:buFont typeface="Arial" panose="020B0604020202020204" pitchFamily="34" charset="0"/>
              <a:buChar char="•"/>
            </a:pPr>
            <a:r>
              <a:rPr lang="en-US" b="0" i="0" dirty="0"/>
              <a:t>In Python, HTTP Basic auth requires a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to specify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may have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a:t>headers </a:t>
            </a:r>
            <a:r>
              <a:rPr lang="en-US" b="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Cisco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a:t>
            </a:r>
            <a:r>
              <a:rPr lang="en-US" b="0" i="0" u="none" dirty="0" err="1"/>
              <a:t>cURL</a:t>
            </a:r>
            <a:r>
              <a:rPr lang="en-US" b="0" i="0" u="none" dirty="0"/>
              <a:t>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0544794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55496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4.svg"/><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t.github.io/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developer.cisco.com/docs/sdwan/"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19150" y="2420536"/>
            <a:ext cx="6012146" cy="3588331"/>
          </a:xfrm>
          <a:prstGeom prst="rect">
            <a:avLst/>
          </a:prstGeom>
        </p:spPr>
      </p:pic>
      <p:pic>
        <p:nvPicPr>
          <p:cNvPr id="9" name="Graphic 8">
            <a:extLst>
              <a:ext uri="{FF2B5EF4-FFF2-40B4-BE49-F238E27FC236}">
                <a16:creationId xmlns:a16="http://schemas.microsoft.com/office/drawing/2014/main" id="{72CA3927-BB4A-7C44-A9D8-347650FACD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3300" y="350564"/>
            <a:ext cx="4155949" cy="864437"/>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101</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an example </a:t>
            </a:r>
            <a:r>
              <a:rPr lang="en-US" b="1" i="1" dirty="0" err="1"/>
              <a:t>Webex</a:t>
            </a:r>
            <a:r>
              <a:rPr lang="en-US" b="1" i="1" dirty="0"/>
              <a:t>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115</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childTnLst>
                          </p:cTn>
                        </p:par>
                        <p:par>
                          <p:cTn id="46" fill="hold">
                            <p:stCondLst>
                              <p:cond delay="0"/>
                            </p:stCondLst>
                            <p:childTnLst>
                              <p:par>
                                <p:cTn id="47" presetID="22" presetClass="entr" presetSubtype="8"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250"/>
                                        <p:tgtEl>
                                          <p:spTgt spid="15"/>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dissolve">
                                      <p:cBhvr>
                                        <p:cTn id="52" dur="500"/>
                                        <p:tgtEl>
                                          <p:spTgt spid="3">
                                            <p:txEl>
                                              <p:pRg st="5" end="5"/>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25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5" end="5"/>
                                            </p:txEl>
                                          </p:spTgt>
                                        </p:tgtEl>
                                        <p:attrNameLst>
                                          <p:attrName>style.opacity</p:attrName>
                                        </p:attrNameLst>
                                      </p:cBhvr>
                                      <p:to>
                                        <p:strVal val="0.5"/>
                                      </p:to>
                                    </p:set>
                                    <p:animEffect filter="image" prLst="opacity: 0.5">
                                      <p:cBhvr rctx="IE">
                                        <p:cTn id="61" dur="indefinite"/>
                                        <p:tgtEl>
                                          <p:spTgt spid="3">
                                            <p:txEl>
                                              <p:pRg st="5" end="5"/>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dissolve">
                                      <p:cBhvr>
                                        <p:cTn id="64" dur="500"/>
                                        <p:tgtEl>
                                          <p:spTgt spid="3">
                                            <p:txEl>
                                              <p:pRg st="6" end="6"/>
                                            </p:txEl>
                                          </p:spTgt>
                                        </p:tgtEl>
                                      </p:cBhvr>
                                    </p:animEffect>
                                  </p:childTnLst>
                                </p:cTn>
                              </p:par>
                            </p:childTnLst>
                          </p:cTn>
                        </p:par>
                        <p:par>
                          <p:cTn id="65" fill="hold">
                            <p:stCondLst>
                              <p:cond delay="500"/>
                            </p:stCondLst>
                            <p:childTnLst>
                              <p:par>
                                <p:cTn id="66" presetID="22" presetClass="entr" presetSubtype="8" fill="hold" grpId="0" nodeType="afterEffect">
                                  <p:stCondLst>
                                    <p:cond delay="50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250"/>
                                        <p:tgtEl>
                                          <p:spTgt spid="13"/>
                                        </p:tgtEl>
                                      </p:cBhvr>
                                    </p:animEffect>
                                  </p:childTnLst>
                                </p:cTn>
                              </p:par>
                            </p:childTnLst>
                          </p:cTn>
                        </p:par>
                        <p:par>
                          <p:cTn id="69" fill="hold">
                            <p:stCondLst>
                              <p:cond delay="1250"/>
                            </p:stCondLst>
                            <p:childTnLst>
                              <p:par>
                                <p:cTn id="70" presetID="9" presetClass="entr" presetSubtype="0" fill="hold" nodeType="afterEffect">
                                  <p:stCondLst>
                                    <p:cond delay="100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Follow the instructions in the Git repository</a:t>
            </a:r>
          </a:p>
          <a:p>
            <a:pPr lvl="1"/>
            <a:r>
              <a:rPr lang="en-US" dirty="0">
                <a:hlinkClick r:id="rId5"/>
              </a:rPr>
              <a:t>https://wwt.github.io/curl-requests-foundations/</a:t>
            </a:r>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23</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24</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28</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31</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39</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43</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44</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might not allow POST/PUT operations </a:t>
            </a:r>
          </a:p>
          <a:p>
            <a:pPr lvl="1"/>
            <a:r>
              <a:rPr lang="en-US" dirty="0"/>
              <a:t>The </a:t>
            </a:r>
            <a:r>
              <a:rPr lang="en-US" i="1" dirty="0"/>
              <a:t>200 OK</a:t>
            </a:r>
            <a:r>
              <a:rPr lang="en-US" dirty="0"/>
              <a:t> response might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a:t>
            </a:r>
            <a:r>
              <a:rPr lang="en-US" i="1" dirty="0"/>
              <a:t>200 OK</a:t>
            </a:r>
            <a:r>
              <a:rPr lang="en-US" dirty="0"/>
              <a:t> response may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56</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60</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70</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74</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83</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a:bodyPr>
          <a:lstStyle/>
          <a:p>
            <a:r>
              <a:rPr lang="en-US" dirty="0"/>
              <a:t>API documentation:</a:t>
            </a:r>
          </a:p>
          <a:p>
            <a:pPr lvl="1"/>
            <a:r>
              <a:rPr lang="en-US" dirty="0">
                <a:hlinkClick r:id="rId3"/>
              </a:rPr>
              <a:t>https://developer.cisco.com/docs/sdwan/</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=RG!_Yw919_83'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86</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'https://sandbox-sdwan-1.cisco.com/</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'RG!_Yw919_83'}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'https://sandbox-sdwan-1.cisco.com/</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'https://sandbox-sdwan-1.cisco.com/</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'https://sandbox-sdwan-1.cisco.com/</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17875</TotalTime>
  <Words>18789</Words>
  <Application>Microsoft Macintosh PowerPoint</Application>
  <PresentationFormat>Widescreen</PresentationFormat>
  <Paragraphs>1781</Paragraphs>
  <Slides>115</Slides>
  <Notes>114</Notes>
  <HiddenSlides>0</HiddenSlides>
  <MMClips>42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115</vt:i4>
      </vt:variant>
    </vt:vector>
  </HeadingPairs>
  <TitlesOfParts>
    <vt:vector size="119" baseType="lpstr">
      <vt:lpstr>Arial</vt:lpstr>
      <vt:lpstr>Calibri</vt:lpstr>
      <vt:lpstr>Calibri Light</vt:lpstr>
      <vt:lpstr>Office Theme</vt:lpstr>
      <vt:lpstr>cURL &amp; Python Requests Foundations</vt:lpstr>
      <vt:lpstr>If you want hands-on practice…</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478</cp:revision>
  <dcterms:created xsi:type="dcterms:W3CDTF">2020-02-11T00:22:44Z</dcterms:created>
  <dcterms:modified xsi:type="dcterms:W3CDTF">2021-07-14T17:27:19Z</dcterms:modified>
</cp:coreProperties>
</file>